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Címdia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Cím és függőleges szöveg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Függőleges cím és szöveg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Cím és tartalom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zakaszfejléc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2 tartalomrész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Összehasonlítá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Csak cí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Üre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Tartalomrész képaláírással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Kép képaláírással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33.jpg"/><Relationship Id="rId5" Type="http://schemas.openxmlformats.org/officeDocument/2006/relationships/image" Target="../media/image25.jpg"/><Relationship Id="rId6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jpg"/><Relationship Id="rId4" Type="http://schemas.openxmlformats.org/officeDocument/2006/relationships/image" Target="../media/image31.jpg"/><Relationship Id="rId5" Type="http://schemas.openxmlformats.org/officeDocument/2006/relationships/image" Target="../media/image35.jpg"/><Relationship Id="rId6" Type="http://schemas.openxmlformats.org/officeDocument/2006/relationships/image" Target="../media/image4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jpg"/><Relationship Id="rId4" Type="http://schemas.openxmlformats.org/officeDocument/2006/relationships/image" Target="../media/image3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jpg"/><Relationship Id="rId4" Type="http://schemas.openxmlformats.org/officeDocument/2006/relationships/image" Target="../media/image4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jpg"/><Relationship Id="rId4" Type="http://schemas.openxmlformats.org/officeDocument/2006/relationships/image" Target="../media/image39.jpg"/><Relationship Id="rId5" Type="http://schemas.openxmlformats.org/officeDocument/2006/relationships/image" Target="../media/image4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>
            <p:ph type="ctrTitle"/>
          </p:nvPr>
        </p:nvSpPr>
        <p:spPr>
          <a:xfrm>
            <a:off x="467544" y="1772047"/>
            <a:ext cx="8208962" cy="5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Figyelemre méltó csalási kísérletek az értékbecslésekben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9832" y="5085184"/>
            <a:ext cx="2901950" cy="42703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3131840" y="3717032"/>
            <a:ext cx="2880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EUFIM Szeminárium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2014.02.21.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Előadó :Fischl Ákos</a:t>
            </a:r>
            <a:r>
              <a:rPr b="0" i="0" lang="hu-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3838" y="2852936"/>
            <a:ext cx="107632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525" y="1124744"/>
            <a:ext cx="3800475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0" y="1052736"/>
            <a:ext cx="529208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Önkormányzattal folytatott telefontájékoztatás alapján az értékelt telek a Lf-1, falusias lakóövezetbe tartozik.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Az internetről letöltött, HÉSZ , szabályozási terv, térkép alapján a telek az Lf-1 övezetbe tartozik. 20% beép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6200" y="5589240"/>
            <a:ext cx="6794312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2411760" y="4077072"/>
            <a:ext cx="673224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telek útszolgalmi jog alapján közterületről megközelíthető.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Az Építési Szabályzat szerint nyeles telek nem alakítható ki, a szolgalmi joggal megközelíthető telek beépítéséről/beépíthetőségéről a szabályzat nem nyilatkozik.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b="1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A telek nem beépíthető: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58221"/>
            <a:ext cx="2411760" cy="389977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példa: Kivett beépítetlen terület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411760" y="2636912"/>
            <a:ext cx="295232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ingatlan nyilvántartásba (tul.lapon), nincs bejegyezve, hogy az ingatlan Védett természeti területbe tartozna.</a:t>
            </a:r>
          </a:p>
        </p:txBody>
      </p:sp>
      <p:sp>
        <p:nvSpPr>
          <p:cNvPr id="183" name="Shape 183"/>
          <p:cNvSpPr/>
          <p:nvPr/>
        </p:nvSpPr>
        <p:spPr>
          <a:xfrm>
            <a:off x="2411760" y="6165304"/>
            <a:ext cx="67322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Pest megye, Budai külső agglomerációs gyűrű, 1.600m2-es terület, települési átlagos fajlagos ár 6-8eFt </a:t>
            </a:r>
            <a:r>
              <a:rPr b="1" i="0" lang="hu-H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~8mFt veszteség!!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7452320" y="5085035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Kivett beépítetlen terület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20" y="980728"/>
            <a:ext cx="403244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024" y="980728"/>
            <a:ext cx="403244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520" y="3861048"/>
            <a:ext cx="403244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8024" y="3861048"/>
            <a:ext cx="4032448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példa: Kivett beépítetlen terület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251520" y="1081767"/>
            <a:ext cx="889248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1938" lvl="0" marL="261938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Beépíthetőség </a:t>
            </a:r>
            <a:r>
              <a:rPr b="1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indirekt szabályozás</a:t>
            </a: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</a:p>
          <a:p>
            <a:pPr indent="-261938" lvl="0" marL="2619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Budai agglomeráció, Üh-2/SZ besorolású üdülőövezeti telek, szabályozás szerint 10%-os beépítés lehetséges.</a:t>
            </a:r>
          </a:p>
          <a:p>
            <a:pPr indent="-261938" lvl="0" marL="2619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Közművek nincsenek még az utcában sem</a:t>
            </a:r>
          </a:p>
          <a:p>
            <a:pPr indent="-261938" lvl="0" marL="2619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helyszínen az ügyfél „természetesen” nem tudott a telket érintő bárminemű  építési korlátozásról….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városi önkormányzat tájékoztatása szakértőnk megkeresésére: </a:t>
            </a:r>
          </a:p>
        </p:txBody>
      </p:sp>
      <p:sp>
        <p:nvSpPr>
          <p:cNvPr id="201" name="Shape 201"/>
          <p:cNvSpPr/>
          <p:nvPr/>
        </p:nvSpPr>
        <p:spPr>
          <a:xfrm>
            <a:off x="179512" y="3068960"/>
            <a:ext cx="525658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„A területre új szabályozási terv készül, várhatóan 1 éven belül. Az út és közműfejlesztések saját kivitelezésben -közműfejlesztési társulás formájában - valósulnak meg önkormányzati társfinanszírozással, tekintettel a becsült fejlesztési összeg volumenére. Az úthálózat kiépítését közérdekből való kisajátítással tervezik, a telektulajdonosok kártalanítása mellett. A szabályozási terv elkészültéig, majd azt követően a kisajátítási eljárásig, kivitelezésig terjedő időben a területen indirekt szabályozás működik: </a:t>
            </a:r>
            <a:r>
              <a:rPr b="0" i="0" lang="hu-HU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közművek hiányában nem adható ki ép. engedély.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088" y="3429000"/>
            <a:ext cx="359092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7524328" y="5085184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példa: Társasházi albetét - beazonosíthatóság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44016" y="980728"/>
            <a:ext cx="882047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történet röviden: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Új beépítésű településrészen az utca egyik oldalán 3db egyenként 4 lakásos társasház épült.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társasházak mindegyike azonos területkiosztással és belső kialakítással valósult meg, eltérő ütemezésben.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ügyfélnél megjelent vevők hitelfelvételi céllal jelentek meg a Banknál, a bírálathoz ingatlan értékbecslés elkészítése volt szükséges.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ügyfél a helyszínre érkező szakértőket 2 esetben ugyanazon lakásba vitte be. 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2 lakóingatlan belső készültsége jelentősen eltérő volt (100% vs. ~50%)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értékelés belső ellenőrzése során megállapítást nyert, azonos fotókkal eltérő HRSZ-ra történne hiteligénylés….. 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600" y="4221089"/>
            <a:ext cx="6597988" cy="263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7524328" y="5085184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Társasházi albetét - beazonosíthatóság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808" y="2321495"/>
            <a:ext cx="6048672" cy="453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12" y="980728"/>
            <a:ext cx="260032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7524328" y="5085184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Társasházi albetét - beazonosíthatóság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36" y="1052736"/>
            <a:ext cx="3816424" cy="28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536" y="4005064"/>
            <a:ext cx="3808599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9992" y="4003439"/>
            <a:ext cx="3816424" cy="285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9992" y="1052736"/>
            <a:ext cx="3812929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7381056" y="5013176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példa: Közmű, komfortfokozat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44016" y="908720"/>
            <a:ext cx="8820472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történet röviden: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Budapest, 18. kerület, 1920-30-as években épült társasház, 4. emeleti lakása.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Komfortosnak tűnő ingatlan, víz, villany, gázbekötés, közműórák látszólag rendben, plombák rendben. A helyszíni szemle során a lépcsőházban véletlen beszélgetés a társasház több tulajdonosával.....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hiteligény fedezetéül felkínált lakás hagyatéki eljárás miatt 1,5 évig le volt zárva, ez idő alatt a társasházban a gázvezeték hálózat felújításra került. Mivel a lakás zárva volt, így a rákötés nem történt meg, a strang kialakítását  a 3. emeleten abbahagyták….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584" y="3933056"/>
            <a:ext cx="345638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032" y="3933056"/>
            <a:ext cx="3456384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példa: Közmű, komfortfokozat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44016" y="908720"/>
            <a:ext cx="8820472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Hasonló érdekesség…</a:t>
            </a: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Természetes szellőzés nélküli fürdőszoba, melegvíz ellátás gázbojlerről. A gázt a tulajdonos nem fizette, emiatt lezárták a gázszolgáltatást.</a:t>
            </a: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ingatlan értékesítésre került, a díjhátralékot az eladó ekkor rendezte.</a:t>
            </a: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szolgáltatás újraindítása a gázművek helyszíni szemléjével volt lehetséges, ekkor a gázbojler használatát nem engedélyezték, az ezt tápláló gázcsapot piros plombával lezárták. </a:t>
            </a: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728" y="3546449"/>
            <a:ext cx="4900390" cy="3266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példa: Közmű, komfortfokozat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44016" y="908720"/>
            <a:ext cx="8820472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Röviden:</a:t>
            </a: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2010-ben az Ügyfél korszerűsítési és felújítási hitelt vett fel.</a:t>
            </a: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Korszerűsítés keretében fürdőszoba kialakítását tervezték. </a:t>
            </a: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munka elkészülte után készültségi szemlét folytatott szakértőnk, ezt találta a helyszínen…</a:t>
            </a:r>
          </a:p>
          <a:p>
            <a:pPr indent="-280988" lvl="0" marL="3698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51" y="2780928"/>
            <a:ext cx="3928633" cy="29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3807" y="2780928"/>
            <a:ext cx="3928633" cy="294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1043608" y="6165304"/>
            <a:ext cx="67322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Igen, ez egy „szép” díszlet, a víz nincs bevezetve…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 kis levezetés: házilagos kivitelezés…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008" y="1052736"/>
            <a:ext cx="4283968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528" y="2132856"/>
            <a:ext cx="4060467" cy="30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4008" y="4005064"/>
            <a:ext cx="4283968" cy="281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691680" y="764704"/>
            <a:ext cx="58326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…Csak nézőpont kérdése…..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44824"/>
            <a:ext cx="4392488" cy="329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8" y="1844824"/>
            <a:ext cx="4355976" cy="326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050" y="5882283"/>
            <a:ext cx="2901950" cy="427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1655676" y="2628201"/>
            <a:ext cx="58326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Köszönöm a figyelmet!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példa: Eltérő méretű épület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44016" y="980728"/>
            <a:ext cx="8820472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történet röviden: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2010-ben az Ügyfél építési kölcsönt igényelt, akkor benyújtotta az építési engedélyezési terveket.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 áprilisban az Ügyfél megrendelt egy lakásépítési támogatásra vonatkozó helyszíni szemlét, ehhez benyújtott egy „új alaprajzi csomagot”.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értékelő 2012-ben a helyszínen az ingatlant felmérte (a 2 értékelést más értékelő készítette), az értékelést ennek alapján elkezdte kidolgozni.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ügyfél benyújtotta a MÁK igazolását, mely alapján az ingatlan LÉT keretében méltányolható. 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Megállapítást nyert, hogy az épület alaprajzainak részletei eltérőek….. 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20" y="4240007"/>
            <a:ext cx="8532440" cy="23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520" y="908720"/>
            <a:ext cx="440299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96" y="1484784"/>
            <a:ext cx="4305155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Eltérő méretű épület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0072" y="4710068"/>
            <a:ext cx="3779912" cy="214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318" y="4581128"/>
            <a:ext cx="3997642" cy="2276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5039544" y="1052736"/>
            <a:ext cx="41044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2012, emeleti alaprajz</a:t>
            </a:r>
          </a:p>
        </p:txBody>
      </p:sp>
      <p:sp>
        <p:nvSpPr>
          <p:cNvPr id="120" name="Shape 120"/>
          <p:cNvSpPr/>
          <p:nvPr/>
        </p:nvSpPr>
        <p:spPr>
          <a:xfrm>
            <a:off x="215008" y="105273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2010, emeleti alaprajz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952" y="1052736"/>
            <a:ext cx="4952860" cy="470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96" y="1052736"/>
            <a:ext cx="4067944" cy="475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Eltérő méretű épület</a:t>
            </a:r>
          </a:p>
        </p:txBody>
      </p:sp>
      <p:sp>
        <p:nvSpPr>
          <p:cNvPr id="129" name="Shape 129"/>
          <p:cNvSpPr/>
          <p:nvPr/>
        </p:nvSpPr>
        <p:spPr>
          <a:xfrm>
            <a:off x="4788024" y="6165304"/>
            <a:ext cx="41044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2012, földszinti alaprajz</a:t>
            </a:r>
          </a:p>
        </p:txBody>
      </p:sp>
      <p:sp>
        <p:nvSpPr>
          <p:cNvPr id="130" name="Shape 130"/>
          <p:cNvSpPr/>
          <p:nvPr/>
        </p:nvSpPr>
        <p:spPr>
          <a:xfrm>
            <a:off x="215008" y="6165304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2010, földszinti alaprajz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Eltérő méretű épület</a:t>
            </a:r>
          </a:p>
        </p:txBody>
      </p:sp>
      <p:sp>
        <p:nvSpPr>
          <p:cNvPr id="137" name="Shape 137"/>
          <p:cNvSpPr/>
          <p:nvPr/>
        </p:nvSpPr>
        <p:spPr>
          <a:xfrm>
            <a:off x="2411760" y="980728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Helyiséglista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04" y="1844824"/>
            <a:ext cx="4320480" cy="329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992" y="1844824"/>
            <a:ext cx="4320480" cy="282177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2123728" y="5374957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Főváros mellett, Budai agglomeráció,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219.000 Ft települési átlagos fajlagos ár…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10-14mFt potenciális tévedési lehetőség!!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179512" y="1026016"/>
            <a:ext cx="882047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…Hab a tortán: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ügyfél benyújtotta a MÁK igazolását, mely alapján az ingatlan LÉT keretében méltányolható.</a:t>
            </a:r>
          </a:p>
          <a:p>
            <a:pPr indent="-287338" lvl="0" marL="3635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állásfoglalás hivatkozik arra, hogy a hasznos alapterületbe nem lehet beszámítani a „búvótereket” stb….vagyis:</a:t>
            </a:r>
          </a:p>
          <a:p>
            <a:pPr indent="-287338" lvl="0" marL="363538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 A tároló és a garázs alapterülete nem vehető figyelembe, mert nincs „vakolt, burkolt” födéme”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83006"/>
            <a:ext cx="4499992" cy="337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008" y="3483006"/>
            <a:ext cx="4499992" cy="33749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Eltérő méretű épület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125" y="5882283"/>
            <a:ext cx="2901950" cy="42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20" y="1124744"/>
            <a:ext cx="5099461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5364088" y="1124744"/>
            <a:ext cx="367240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1938" lvl="0" marL="2619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tul.lap és térkép késve, a helyszíni szemle idején érkezett e-mailen az értékbecslőhöz</a:t>
            </a:r>
          </a:p>
          <a:p>
            <a:pPr indent="-261938" lvl="0" marL="2619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önkormányzat szabadságolása miatt telefonon keresztül elérhetetlen volt</a:t>
            </a:r>
          </a:p>
          <a:p>
            <a:pPr indent="-261938" lvl="0" marL="2619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környező utcákra volt helyi szabályozás a neten.</a:t>
            </a:r>
          </a:p>
          <a:p>
            <a:pPr indent="-261938" lvl="0" marL="2619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telken belül van a gázcsonk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3525" y="3861048"/>
            <a:ext cx="38004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0" y="4482986"/>
            <a:ext cx="572412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Övezeti besorolás </a:t>
            </a:r>
            <a:r>
              <a:rPr b="0" i="0" lang="hu-HU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feltételezetten</a:t>
            </a: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LKE-6; 30% beép.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telek be nem építhető zöldterület.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példa: Kivett beépítetlen terület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Figyelemre méltó csalási kísérletek az értékbecslésekben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Kivett beépítetlen terület</a:t>
            </a:r>
          </a:p>
        </p:txBody>
      </p:sp>
      <p:sp>
        <p:nvSpPr>
          <p:cNvPr id="167" name="Shape 167"/>
          <p:cNvSpPr/>
          <p:nvPr/>
        </p:nvSpPr>
        <p:spPr>
          <a:xfrm>
            <a:off x="0" y="6034062"/>
            <a:ext cx="58681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Pest megye, Dél-Budai agglomeráció,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1.600m2-es terület, települési átlagos fajlagos ár 6-8eFt </a:t>
            </a:r>
            <a:r>
              <a:rPr b="1" i="0" lang="hu-H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~10mFt potenciális tévedési lehetőség!! 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008" y="1052736"/>
            <a:ext cx="4389371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12" y="1052736"/>
            <a:ext cx="4416491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0" y="4365104"/>
            <a:ext cx="889248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1938" lvl="0" marL="261938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 szokványos…</a:t>
            </a:r>
          </a:p>
          <a:p>
            <a:pPr indent="-261938" lvl="0" marL="2619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telek magántulajdonban van &gt; de besorolása, beépíthetősége tekintetében beépítésre nem szánt terület, zöldterület</a:t>
            </a:r>
          </a:p>
          <a:p>
            <a:pPr indent="-261938" lvl="0" marL="2619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Árvízveszélyes minősítésű terület &gt; de a környező telkek kaptak építési engedélyt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Önkormányzati átminősítés „visszaminősítés építési telekké” jelenleg is folyamatban van…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P_jelzalogbank_magyar">
  <a:themeElements>
    <a:clrScheme name="OTP_lakastakarek_magy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